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66" r:id="rId2"/>
    <p:sldId id="257" r:id="rId3"/>
    <p:sldId id="258" r:id="rId4"/>
    <p:sldId id="259" r:id="rId5"/>
    <p:sldId id="260" r:id="rId6"/>
    <p:sldId id="261" r:id="rId7"/>
    <p:sldId id="262" r:id="rId8"/>
    <p:sldId id="264" r:id="rId9"/>
    <p:sldId id="265" r:id="rId10"/>
    <p:sldId id="267" r:id="rId11"/>
    <p:sldId id="268" r:id="rId12"/>
    <p:sldId id="273" r:id="rId13"/>
    <p:sldId id="269" r:id="rId14"/>
    <p:sldId id="270"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82" d="100"/>
          <a:sy n="82" d="100"/>
        </p:scale>
        <p:origin x="-4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747F13-2E29-4FD6-90BA-6EC4B59211EF}" type="datetimeFigureOut">
              <a:rPr lang="en-US" smtClean="0"/>
              <a:pPr/>
              <a:t>10/15/2017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6559B-2EF7-4B00-A05E-3613C20AD0E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6F94FC9-92C0-4978-A405-D2A618C65C39}" type="slidenum">
              <a:rPr lang="en-US" smtClean="0"/>
              <a:pPr>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384B2275-8C81-4C2D-8E9F-D8DC471EB1EB}" type="datetimeFigureOut">
              <a:rPr lang="ar-IQ" smtClean="0"/>
              <a:pPr/>
              <a:t>25/01/1439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CFFA933-81F1-40B9-98DE-DBD74666309E}"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84B2275-8C81-4C2D-8E9F-D8DC471EB1EB}" type="datetimeFigureOut">
              <a:rPr lang="ar-IQ" smtClean="0"/>
              <a:pPr/>
              <a:t>25/01/1439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CFFA933-81F1-40B9-98DE-DBD74666309E}"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84B2275-8C81-4C2D-8E9F-D8DC471EB1EB}" type="datetimeFigureOut">
              <a:rPr lang="ar-IQ" smtClean="0"/>
              <a:pPr/>
              <a:t>25/01/1439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CFFA933-81F1-40B9-98DE-DBD74666309E}"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84B2275-8C81-4C2D-8E9F-D8DC471EB1EB}" type="datetimeFigureOut">
              <a:rPr lang="ar-IQ" smtClean="0"/>
              <a:pPr/>
              <a:t>25/01/1439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CFFA933-81F1-40B9-98DE-DBD74666309E}"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4B2275-8C81-4C2D-8E9F-D8DC471EB1EB}" type="datetimeFigureOut">
              <a:rPr lang="ar-IQ" smtClean="0"/>
              <a:pPr/>
              <a:t>25/01/1439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CFFA933-81F1-40B9-98DE-DBD74666309E}"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384B2275-8C81-4C2D-8E9F-D8DC471EB1EB}" type="datetimeFigureOut">
              <a:rPr lang="ar-IQ" smtClean="0"/>
              <a:pPr/>
              <a:t>25/01/1439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CFFA933-81F1-40B9-98DE-DBD74666309E}"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384B2275-8C81-4C2D-8E9F-D8DC471EB1EB}" type="datetimeFigureOut">
              <a:rPr lang="ar-IQ" smtClean="0"/>
              <a:pPr/>
              <a:t>25/01/1439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DCFFA933-81F1-40B9-98DE-DBD74666309E}"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384B2275-8C81-4C2D-8E9F-D8DC471EB1EB}" type="datetimeFigureOut">
              <a:rPr lang="ar-IQ" smtClean="0"/>
              <a:pPr/>
              <a:t>25/01/1439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DCFFA933-81F1-40B9-98DE-DBD74666309E}"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B2275-8C81-4C2D-8E9F-D8DC471EB1EB}" type="datetimeFigureOut">
              <a:rPr lang="ar-IQ" smtClean="0"/>
              <a:pPr/>
              <a:t>25/01/1439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DCFFA933-81F1-40B9-98DE-DBD74666309E}"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B2275-8C81-4C2D-8E9F-D8DC471EB1EB}" type="datetimeFigureOut">
              <a:rPr lang="ar-IQ" smtClean="0"/>
              <a:pPr/>
              <a:t>25/01/1439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CFFA933-81F1-40B9-98DE-DBD74666309E}"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B2275-8C81-4C2D-8E9F-D8DC471EB1EB}" type="datetimeFigureOut">
              <a:rPr lang="ar-IQ" smtClean="0"/>
              <a:pPr/>
              <a:t>25/01/1439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CFFA933-81F1-40B9-98DE-DBD74666309E}"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84B2275-8C81-4C2D-8E9F-D8DC471EB1EB}" type="datetimeFigureOut">
              <a:rPr lang="ar-IQ" smtClean="0"/>
              <a:pPr/>
              <a:t>25/01/1439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FFA933-81F1-40B9-98DE-DBD74666309E}"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 (colored).png"/>
          <p:cNvPicPr>
            <a:picLocks/>
          </p:cNvPicPr>
          <p:nvPr/>
        </p:nvPicPr>
        <p:blipFill>
          <a:blip r:embed="rId3" cstate="print"/>
          <a:stretch>
            <a:fillRect/>
          </a:stretch>
        </p:blipFill>
        <p:spPr bwMode="auto">
          <a:xfrm>
            <a:off x="1289438" y="142852"/>
            <a:ext cx="6222223" cy="2692064"/>
          </a:xfrm>
          <a:prstGeom prst="rect">
            <a:avLst/>
          </a:prstGeom>
          <a:noFill/>
          <a:ln w="9525">
            <a:noFill/>
            <a:miter lim="800000"/>
            <a:headEnd/>
            <a:tailEnd/>
          </a:ln>
        </p:spPr>
      </p:pic>
      <p:sp>
        <p:nvSpPr>
          <p:cNvPr id="6" name="Content Placeholder 2"/>
          <p:cNvSpPr txBox="1">
            <a:spLocks/>
          </p:cNvSpPr>
          <p:nvPr/>
        </p:nvSpPr>
        <p:spPr>
          <a:xfrm>
            <a:off x="500034" y="2514600"/>
            <a:ext cx="8186766" cy="4040191"/>
          </a:xfrm>
          <a:prstGeom prst="rect">
            <a:avLst/>
          </a:prstGeom>
        </p:spPr>
        <p:txBody>
          <a:bodyPr vert="horz" lIns="91440" tIns="45720" rIns="91440" bIns="45720" rtlCol="0">
            <a:normAutofit/>
          </a:bodyPr>
          <a:lstStyle/>
          <a:p>
            <a:pPr algn="r" rtl="1"/>
            <a:r>
              <a:rPr lang="ar-IQ" sz="3200" b="1" dirty="0" smtClean="0">
                <a:latin typeface="Traditional Arabic" pitchFamily="2" charset="-78"/>
                <a:cs typeface="Traditional Arabic" pitchFamily="2" charset="-78"/>
              </a:rPr>
              <a:t>برنامج التدريب الوطني في العراق </a:t>
            </a:r>
          </a:p>
          <a:p>
            <a:pPr algn="ctr" rtl="1"/>
            <a:endParaRPr lang="ar-IQ" sz="4400" b="1" dirty="0" smtClean="0">
              <a:latin typeface="Traditional Arabic" pitchFamily="2" charset="-78"/>
              <a:cs typeface="Traditional Arabic" pitchFamily="2" charset="-78"/>
            </a:endParaRPr>
          </a:p>
          <a:p>
            <a:pPr algn="ctr" rtl="1"/>
            <a:r>
              <a:rPr lang="ar-JO" sz="4400" b="1" dirty="0" smtClean="0">
                <a:latin typeface="Traditional Arabic" pitchFamily="2" charset="-78"/>
                <a:cs typeface="Traditional Arabic" pitchFamily="2" charset="-78"/>
              </a:rPr>
              <a:t>الحوكمة الالكترونية</a:t>
            </a:r>
            <a:endParaRPr lang="en-US" sz="4400" b="1" dirty="0" smtClean="0">
              <a:latin typeface="Traditional Arabic" pitchFamily="2" charset="-78"/>
              <a:cs typeface="Traditional Arabic" pitchFamily="2" charset="-78"/>
            </a:endParaRPr>
          </a:p>
          <a:p>
            <a:pPr algn="ctr" rtl="1"/>
            <a:r>
              <a:rPr lang="ar-JO" sz="4400" b="1" dirty="0" smtClean="0">
                <a:latin typeface="Traditional Arabic" pitchFamily="2" charset="-78"/>
                <a:cs typeface="Traditional Arabic" pitchFamily="2" charset="-78"/>
              </a:rPr>
              <a:t>برنامج التدريب الوطني </a:t>
            </a:r>
            <a:endParaRPr lang="en-US" sz="4400" b="1" dirty="0" smtClean="0">
              <a:latin typeface="Traditional Arabic" pitchFamily="2" charset="-78"/>
              <a:cs typeface="Traditional Arabic" pitchFamily="2" charset="-78"/>
            </a:endParaRPr>
          </a:p>
          <a:p>
            <a:pPr algn="ctr" rtl="1"/>
            <a:endParaRPr lang="en-US" sz="2800" b="1" dirty="0" smtClean="0">
              <a:latin typeface="Traditional Arabic" pitchFamily="2" charset="-78"/>
              <a:cs typeface="Traditional Arabic" pitchFamily="2" charset="-78"/>
            </a:endParaRPr>
          </a:p>
          <a:p>
            <a:pPr algn="ctr" rtl="1"/>
            <a:endParaRPr lang="ar-JO" sz="2800" b="1" dirty="0" smtClean="0">
              <a:latin typeface="Traditional Arabic" pitchFamily="2" charset="-78"/>
              <a:cs typeface="Traditional Arabic" pitchFamily="2" charset="-78"/>
            </a:endParaRPr>
          </a:p>
          <a:p>
            <a:pPr algn="r" rtl="1"/>
            <a:endParaRPr lang="en-US" sz="2000" b="1" dirty="0" smtClean="0"/>
          </a:p>
          <a:p>
            <a:endParaRPr lang="en-US" sz="2000" b="1" dirty="0" smtClean="0"/>
          </a:p>
        </p:txBody>
      </p:sp>
      <p:sp>
        <p:nvSpPr>
          <p:cNvPr id="7" name="Slide Number Placeholder 8"/>
          <p:cNvSpPr>
            <a:spLocks noGrp="1"/>
          </p:cNvSpPr>
          <p:nvPr>
            <p:ph type="sldNum" sz="quarter" idx="12"/>
          </p:nvPr>
        </p:nvSpPr>
        <p:spPr>
          <a:xfrm>
            <a:off x="6553200" y="6356350"/>
            <a:ext cx="2133600" cy="365125"/>
          </a:xfrm>
        </p:spPr>
        <p:txBody>
          <a:bodyPr/>
          <a:lstStyle/>
          <a:p>
            <a:fld id="{CF0667FE-EE87-491D-AD5C-90100CFF38A2}" type="slidenum">
              <a:rPr lang="en-GB" smtClean="0"/>
              <a:pPr/>
              <a:t>1</a:t>
            </a:fld>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Scan10262.jpg"/>
          <p:cNvPicPr>
            <a:picLocks noGrp="1" noChangeAspect="1"/>
          </p:cNvPicPr>
          <p:nvPr>
            <p:ph idx="1"/>
          </p:nvPr>
        </p:nvPicPr>
        <p:blipFill>
          <a:blip r:embed="rId2" cstate="print"/>
          <a:stretch>
            <a:fillRect/>
          </a:stretch>
        </p:blipFill>
        <p:spPr>
          <a:xfrm>
            <a:off x="285720" y="285728"/>
            <a:ext cx="8643998" cy="635798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Scan10263.jpg"/>
          <p:cNvPicPr>
            <a:picLocks noGrp="1" noChangeAspect="1"/>
          </p:cNvPicPr>
          <p:nvPr>
            <p:ph idx="1"/>
          </p:nvPr>
        </p:nvPicPr>
        <p:blipFill>
          <a:blip r:embed="rId2" cstate="print"/>
          <a:stretch>
            <a:fillRect/>
          </a:stretch>
        </p:blipFill>
        <p:spPr>
          <a:xfrm>
            <a:off x="428597" y="428604"/>
            <a:ext cx="8429684" cy="592935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42" name="Picture 2" descr="H:\شكاوي المواطنين.jpg"/>
          <p:cNvPicPr>
            <a:picLocks noChangeAspect="1" noChangeArrowheads="1"/>
          </p:cNvPicPr>
          <p:nvPr/>
        </p:nvPicPr>
        <p:blipFill>
          <a:blip r:embed="rId2" cstate="print"/>
          <a:srcRect/>
          <a:stretch>
            <a:fillRect/>
          </a:stretch>
        </p:blipFill>
        <p:spPr bwMode="auto">
          <a:xfrm>
            <a:off x="142844" y="214290"/>
            <a:ext cx="8754371" cy="641987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5840435"/>
          </a:xfrm>
        </p:spPr>
        <p:txBody>
          <a:bodyPr>
            <a:normAutofit fontScale="55000" lnSpcReduction="20000"/>
          </a:bodyPr>
          <a:lstStyle/>
          <a:p>
            <a:pPr>
              <a:buNone/>
            </a:pPr>
            <a:r>
              <a:rPr lang="ar-IQ" sz="3800" b="1" dirty="0" smtClean="0">
                <a:solidFill>
                  <a:srgbClr val="FF0000"/>
                </a:solidFill>
              </a:rPr>
              <a:t>     خدمات </a:t>
            </a:r>
            <a:r>
              <a:rPr lang="ar-IQ" sz="3800" b="1" dirty="0" err="1" smtClean="0">
                <a:solidFill>
                  <a:srgbClr val="FF0000"/>
                </a:solidFill>
              </a:rPr>
              <a:t>الاعمال</a:t>
            </a:r>
            <a:r>
              <a:rPr lang="en-US" sz="3800" b="1" dirty="0" smtClean="0">
                <a:solidFill>
                  <a:srgbClr val="FF0000"/>
                </a:solidFill>
              </a:rPr>
              <a:t>        </a:t>
            </a:r>
            <a:r>
              <a:rPr lang="ar-IQ" sz="3800" b="1" dirty="0" smtClean="0">
                <a:solidFill>
                  <a:srgbClr val="FF0000"/>
                </a:solidFill>
              </a:rPr>
              <a:t>/</a:t>
            </a:r>
            <a:r>
              <a:rPr lang="en-US" sz="3800" b="1" dirty="0" smtClean="0">
                <a:solidFill>
                  <a:srgbClr val="FF0000"/>
                </a:solidFill>
              </a:rPr>
              <a:t>  </a:t>
            </a:r>
            <a:r>
              <a:rPr lang="ar-IQ" sz="3800" b="1" dirty="0" smtClean="0">
                <a:solidFill>
                  <a:srgbClr val="FF0000"/>
                </a:solidFill>
              </a:rPr>
              <a:t>خدمات دائرة </a:t>
            </a:r>
            <a:r>
              <a:rPr lang="ar-IQ" sz="3800" b="1" dirty="0" err="1" smtClean="0">
                <a:solidFill>
                  <a:srgbClr val="FF0000"/>
                </a:solidFill>
              </a:rPr>
              <a:t>الامور</a:t>
            </a:r>
            <a:r>
              <a:rPr lang="ar-IQ" sz="3800" b="1" dirty="0" smtClean="0">
                <a:solidFill>
                  <a:srgbClr val="FF0000"/>
                </a:solidFill>
              </a:rPr>
              <a:t> الفنية الالكترونية</a:t>
            </a:r>
            <a:endParaRPr lang="en-US" sz="3800" b="1" dirty="0" smtClean="0">
              <a:solidFill>
                <a:srgbClr val="FF0000"/>
              </a:solidFill>
            </a:endParaRPr>
          </a:p>
          <a:p>
            <a:pPr lvl="0"/>
            <a:r>
              <a:rPr lang="ar-IQ" dirty="0" smtClean="0"/>
              <a:t>استمارة تسجيل شركات </a:t>
            </a:r>
            <a:r>
              <a:rPr lang="ar-IQ" dirty="0" err="1" smtClean="0"/>
              <a:t>الادوية</a:t>
            </a:r>
            <a:endParaRPr lang="en-US" dirty="0" smtClean="0"/>
          </a:p>
          <a:p>
            <a:r>
              <a:rPr lang="ar-IQ" dirty="0" smtClean="0"/>
              <a:t>استمارة تسجيل مستحضر دوائي</a:t>
            </a:r>
            <a:endParaRPr lang="en-US" dirty="0" smtClean="0"/>
          </a:p>
          <a:p>
            <a:pPr lvl="0"/>
            <a:r>
              <a:rPr lang="ar-IQ" dirty="0" smtClean="0"/>
              <a:t>المستحضرات الطبية الناجحة والفاشلة بالفحص </a:t>
            </a:r>
            <a:r>
              <a:rPr lang="ar-IQ" dirty="0" err="1" smtClean="0"/>
              <a:t>المختبري</a:t>
            </a:r>
            <a:endParaRPr lang="en-US" dirty="0" smtClean="0"/>
          </a:p>
          <a:p>
            <a:pPr lvl="0"/>
            <a:r>
              <a:rPr lang="ar-IQ" dirty="0" smtClean="0"/>
              <a:t>ضوابط فتح مصنع دوائي </a:t>
            </a:r>
            <a:endParaRPr lang="en-US" dirty="0" smtClean="0"/>
          </a:p>
          <a:p>
            <a:pPr lvl="0"/>
            <a:r>
              <a:rPr lang="ar-IQ" dirty="0" smtClean="0"/>
              <a:t>متطلبات تسجيل شركات </a:t>
            </a:r>
            <a:r>
              <a:rPr lang="ar-IQ" dirty="0" err="1" smtClean="0"/>
              <a:t>الاجهزة</a:t>
            </a:r>
            <a:r>
              <a:rPr lang="ar-IQ" dirty="0" smtClean="0"/>
              <a:t> الطبية</a:t>
            </a:r>
            <a:endParaRPr lang="en-US" dirty="0" smtClean="0"/>
          </a:p>
          <a:p>
            <a:pPr lvl="0"/>
            <a:r>
              <a:rPr lang="ar-IQ" dirty="0" smtClean="0"/>
              <a:t>استمارة تسجيل </a:t>
            </a:r>
            <a:r>
              <a:rPr lang="ar-IQ" dirty="0" err="1" smtClean="0"/>
              <a:t>الاجهزة</a:t>
            </a:r>
            <a:r>
              <a:rPr lang="ar-IQ" dirty="0" smtClean="0"/>
              <a:t> الطبية</a:t>
            </a:r>
            <a:endParaRPr lang="en-US" dirty="0" smtClean="0"/>
          </a:p>
          <a:p>
            <a:pPr lvl="0"/>
            <a:r>
              <a:rPr lang="ar-IQ" dirty="0" err="1" smtClean="0"/>
              <a:t>اسس</a:t>
            </a:r>
            <a:r>
              <a:rPr lang="ar-IQ" dirty="0" smtClean="0"/>
              <a:t> توفير المواد </a:t>
            </a:r>
            <a:r>
              <a:rPr lang="ar-IQ" dirty="0" err="1" smtClean="0"/>
              <a:t>الاولية</a:t>
            </a:r>
            <a:r>
              <a:rPr lang="ar-IQ" dirty="0" smtClean="0"/>
              <a:t> لصناعة </a:t>
            </a:r>
            <a:r>
              <a:rPr lang="ar-IQ" dirty="0" err="1" smtClean="0"/>
              <a:t>الادوية</a:t>
            </a:r>
            <a:endParaRPr lang="en-US" dirty="0" smtClean="0"/>
          </a:p>
          <a:p>
            <a:pPr lvl="0"/>
            <a:r>
              <a:rPr lang="ar-IQ" dirty="0" smtClean="0"/>
              <a:t>الدليل التوجيهي للرصد الدوائي</a:t>
            </a:r>
            <a:r>
              <a:rPr lang="en-US" dirty="0" smtClean="0"/>
              <a:t>  </a:t>
            </a:r>
          </a:p>
          <a:p>
            <a:pPr lvl="0"/>
            <a:r>
              <a:rPr lang="ar-IQ" dirty="0" smtClean="0"/>
              <a:t>استمارة تجديد المختبرات </a:t>
            </a:r>
            <a:r>
              <a:rPr lang="ar-IQ" dirty="0" err="1" smtClean="0"/>
              <a:t>الاهلية</a:t>
            </a:r>
            <a:r>
              <a:rPr lang="ar-IQ" dirty="0" smtClean="0"/>
              <a:t> لعامي </a:t>
            </a:r>
            <a:r>
              <a:rPr lang="en-US" dirty="0" smtClean="0"/>
              <a:t>2013-2014 </a:t>
            </a:r>
          </a:p>
          <a:p>
            <a:pPr lvl="0"/>
            <a:r>
              <a:rPr lang="ar-IQ" dirty="0" smtClean="0"/>
              <a:t>كيفية التعامل مع مرضى السكري في عيادات </a:t>
            </a:r>
            <a:r>
              <a:rPr lang="ar-IQ" dirty="0" err="1" smtClean="0"/>
              <a:t>الاسنان</a:t>
            </a:r>
            <a:endParaRPr lang="en-US" dirty="0" smtClean="0"/>
          </a:p>
          <a:p>
            <a:pPr lvl="0"/>
            <a:r>
              <a:rPr lang="ar-IQ" dirty="0" smtClean="0"/>
              <a:t>الدلائل </a:t>
            </a:r>
            <a:r>
              <a:rPr lang="ar-IQ" dirty="0" err="1" smtClean="0"/>
              <a:t>الارشادية</a:t>
            </a:r>
            <a:r>
              <a:rPr lang="ar-IQ" dirty="0" smtClean="0"/>
              <a:t> لكيفية </a:t>
            </a:r>
            <a:r>
              <a:rPr lang="ar-IQ" dirty="0" err="1" smtClean="0"/>
              <a:t>احالة</a:t>
            </a:r>
            <a:r>
              <a:rPr lang="ar-IQ" dirty="0" smtClean="0"/>
              <a:t> حالات سرطان الفم</a:t>
            </a:r>
            <a:endParaRPr lang="en-US" dirty="0" smtClean="0"/>
          </a:p>
          <a:p>
            <a:pPr lvl="0"/>
            <a:r>
              <a:rPr lang="ar-IQ" dirty="0" smtClean="0"/>
              <a:t>استمارة الرصد الدوائي العربية</a:t>
            </a:r>
            <a:endParaRPr lang="en-US" dirty="0" smtClean="0"/>
          </a:p>
          <a:p>
            <a:pPr lvl="0"/>
            <a:r>
              <a:rPr lang="ar-IQ" dirty="0" smtClean="0"/>
              <a:t>استمارة الرصد الدوائي</a:t>
            </a:r>
            <a:endParaRPr lang="en-US" dirty="0" smtClean="0"/>
          </a:p>
          <a:p>
            <a:pPr lvl="0"/>
            <a:r>
              <a:rPr lang="ar-IQ" dirty="0" err="1" smtClean="0"/>
              <a:t>اسماء</a:t>
            </a:r>
            <a:r>
              <a:rPr lang="ar-IQ" dirty="0" smtClean="0"/>
              <a:t> الشركات الدوائية المسجلة</a:t>
            </a:r>
            <a:endParaRPr lang="en-US" dirty="0" smtClean="0"/>
          </a:p>
          <a:p>
            <a:pPr lvl="0"/>
            <a:r>
              <a:rPr lang="ar-IQ" dirty="0" err="1" smtClean="0"/>
              <a:t>اسماء</a:t>
            </a:r>
            <a:r>
              <a:rPr lang="ar-IQ" dirty="0" smtClean="0"/>
              <a:t> </a:t>
            </a:r>
            <a:r>
              <a:rPr lang="ar-IQ" dirty="0" err="1" smtClean="0"/>
              <a:t>الادوية</a:t>
            </a:r>
            <a:r>
              <a:rPr lang="ar-IQ" dirty="0" smtClean="0"/>
              <a:t> المسجلة</a:t>
            </a:r>
            <a:endParaRPr lang="en-US" dirty="0" smtClean="0"/>
          </a:p>
          <a:p>
            <a:pPr lvl="0"/>
            <a:r>
              <a:rPr lang="ar-IQ" dirty="0" err="1" smtClean="0"/>
              <a:t>اسماء</a:t>
            </a:r>
            <a:r>
              <a:rPr lang="ar-IQ" dirty="0" smtClean="0"/>
              <a:t> شركات المستلزمات الدوائية المسجلة</a:t>
            </a:r>
            <a:endParaRPr lang="en-US" dirty="0" smtClean="0"/>
          </a:p>
          <a:p>
            <a:pPr lvl="0"/>
            <a:r>
              <a:rPr lang="ar-IQ" dirty="0" err="1" smtClean="0"/>
              <a:t>اسماء</a:t>
            </a:r>
            <a:r>
              <a:rPr lang="ar-IQ" dirty="0" smtClean="0"/>
              <a:t> </a:t>
            </a:r>
            <a:r>
              <a:rPr lang="ar-IQ" dirty="0" err="1" smtClean="0"/>
              <a:t>المذاخر</a:t>
            </a:r>
            <a:r>
              <a:rPr lang="ar-IQ" dirty="0" smtClean="0"/>
              <a:t> المجازة من قبل نقابة الصيادلة</a:t>
            </a:r>
            <a:endParaRPr lang="en-US" dirty="0" smtClean="0"/>
          </a:p>
          <a:p>
            <a:pPr lvl="0"/>
            <a:r>
              <a:rPr lang="ar-IQ" dirty="0" err="1" smtClean="0"/>
              <a:t>اسماء</a:t>
            </a:r>
            <a:r>
              <a:rPr lang="ar-IQ" dirty="0" smtClean="0"/>
              <a:t> المكاتب العلمية المجازة من نقابة الصيادلة</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5697559"/>
          </a:xfrm>
        </p:spPr>
        <p:txBody>
          <a:bodyPr>
            <a:normAutofit/>
          </a:bodyPr>
          <a:lstStyle/>
          <a:p>
            <a:r>
              <a:rPr lang="ar-IQ" dirty="0" smtClean="0">
                <a:solidFill>
                  <a:srgbClr val="FF0000"/>
                </a:solidFill>
              </a:rPr>
              <a:t>                         </a:t>
            </a:r>
            <a:r>
              <a:rPr lang="ar-IQ" b="1" dirty="0" smtClean="0">
                <a:solidFill>
                  <a:srgbClr val="FF0000"/>
                </a:solidFill>
              </a:rPr>
              <a:t>خدمات المواطنين </a:t>
            </a:r>
            <a:endParaRPr lang="en-US" b="1" dirty="0" smtClean="0">
              <a:solidFill>
                <a:srgbClr val="FF0000"/>
              </a:solidFill>
            </a:endParaRPr>
          </a:p>
          <a:p>
            <a:pPr lvl="0"/>
            <a:r>
              <a:rPr lang="ar-IQ" sz="2000" dirty="0" smtClean="0"/>
              <a:t>آلية </a:t>
            </a:r>
            <a:r>
              <a:rPr lang="ar-IQ" sz="2000" dirty="0" err="1" smtClean="0"/>
              <a:t>ارسال</a:t>
            </a:r>
            <a:r>
              <a:rPr lang="ar-IQ" sz="2000" dirty="0" smtClean="0"/>
              <a:t> المرضى للعلاج خارج العراق </a:t>
            </a:r>
            <a:endParaRPr lang="en-US" sz="2000" dirty="0" smtClean="0"/>
          </a:p>
          <a:p>
            <a:pPr lvl="0"/>
            <a:r>
              <a:rPr lang="ar-IQ" sz="2000" dirty="0" smtClean="0"/>
              <a:t>استعلامات </a:t>
            </a:r>
            <a:r>
              <a:rPr lang="ar-IQ" sz="2000" dirty="0" err="1" smtClean="0"/>
              <a:t>الاعشاب</a:t>
            </a:r>
            <a:r>
              <a:rPr lang="ar-IQ" sz="2000" dirty="0" smtClean="0"/>
              <a:t> </a:t>
            </a:r>
            <a:endParaRPr lang="en-US" sz="2000" dirty="0" smtClean="0"/>
          </a:p>
          <a:p>
            <a:pPr lvl="0"/>
            <a:r>
              <a:rPr lang="ar-IQ" sz="2000" dirty="0" smtClean="0"/>
              <a:t>دليل المناسبات الصحية </a:t>
            </a:r>
            <a:endParaRPr lang="en-US" sz="2000" dirty="0" smtClean="0"/>
          </a:p>
          <a:p>
            <a:pPr lvl="0"/>
            <a:r>
              <a:rPr lang="ar-IQ" sz="2000" dirty="0" smtClean="0"/>
              <a:t>دليل مراكز الرعاية الصحية </a:t>
            </a:r>
            <a:r>
              <a:rPr lang="ar-IQ" sz="2000" dirty="0" err="1" smtClean="0"/>
              <a:t>الاولية</a:t>
            </a:r>
            <a:r>
              <a:rPr lang="ar-IQ" sz="2000" dirty="0" smtClean="0"/>
              <a:t> </a:t>
            </a:r>
            <a:endParaRPr lang="en-US" sz="2000" dirty="0" smtClean="0"/>
          </a:p>
          <a:p>
            <a:pPr lvl="0"/>
            <a:r>
              <a:rPr lang="ar-IQ" sz="2000" dirty="0" smtClean="0"/>
              <a:t>جدول اللقاحات</a:t>
            </a:r>
            <a:endParaRPr lang="en-US" sz="2000" dirty="0" smtClean="0"/>
          </a:p>
          <a:p>
            <a:pPr lvl="0"/>
            <a:r>
              <a:rPr lang="ar-IQ" sz="2000" dirty="0" smtClean="0"/>
              <a:t> برنامج </a:t>
            </a:r>
            <a:r>
              <a:rPr lang="ar-IQ" sz="2000" dirty="0" err="1" smtClean="0"/>
              <a:t>شلون</a:t>
            </a:r>
            <a:r>
              <a:rPr lang="ar-IQ" sz="2000" dirty="0" smtClean="0"/>
              <a:t> الصحة</a:t>
            </a:r>
            <a:endParaRPr lang="en-US" sz="2000" dirty="0" smtClean="0"/>
          </a:p>
          <a:p>
            <a:pPr lvl="0"/>
            <a:r>
              <a:rPr lang="ar-IQ" sz="2000" dirty="0" err="1" smtClean="0"/>
              <a:t>اسعاف</a:t>
            </a:r>
            <a:r>
              <a:rPr lang="ar-IQ" sz="2000" dirty="0" smtClean="0"/>
              <a:t> المصابين </a:t>
            </a:r>
            <a:r>
              <a:rPr lang="ar-IQ" sz="2000" dirty="0" err="1" smtClean="0"/>
              <a:t>و</a:t>
            </a:r>
            <a:r>
              <a:rPr lang="ar-IQ" sz="2000" dirty="0" smtClean="0"/>
              <a:t> الحالات الطبية الحرجة الطارئة 404</a:t>
            </a:r>
            <a:endParaRPr lang="en-US" sz="2000" dirty="0" smtClean="0"/>
          </a:p>
          <a:p>
            <a:pPr lvl="0"/>
            <a:r>
              <a:rPr lang="ar-IQ" sz="2000" dirty="0" err="1" smtClean="0"/>
              <a:t>اسعاف</a:t>
            </a:r>
            <a:r>
              <a:rPr lang="ar-IQ" sz="2000" dirty="0" smtClean="0"/>
              <a:t> المصابين </a:t>
            </a:r>
            <a:r>
              <a:rPr lang="ar-IQ" sz="2000" dirty="0" err="1" smtClean="0"/>
              <a:t>و</a:t>
            </a:r>
            <a:r>
              <a:rPr lang="ar-IQ" sz="2000" dirty="0" smtClean="0"/>
              <a:t> الحالات الطبية الحرجة 122</a:t>
            </a:r>
            <a:endParaRPr lang="en-US" sz="2000" dirty="0" smtClean="0"/>
          </a:p>
          <a:p>
            <a:pPr lvl="0"/>
            <a:r>
              <a:rPr lang="ar-IQ" sz="2000" dirty="0" smtClean="0"/>
              <a:t>التوزيع المركزي الالكتروني </a:t>
            </a:r>
            <a:r>
              <a:rPr lang="ar-IQ" sz="2000" dirty="0" err="1" smtClean="0"/>
              <a:t>للاطباء</a:t>
            </a:r>
            <a:r>
              <a:rPr lang="ar-IQ" sz="2000" dirty="0" smtClean="0"/>
              <a:t> </a:t>
            </a:r>
            <a:endParaRPr lang="en-US" sz="2000" dirty="0" smtClean="0"/>
          </a:p>
          <a:p>
            <a:pPr lvl="0"/>
            <a:r>
              <a:rPr lang="ar-IQ" sz="2000" dirty="0" smtClean="0"/>
              <a:t>برنامج رصد المعينات الطبية </a:t>
            </a:r>
            <a:endParaRPr lang="en-US" sz="2000" dirty="0" smtClean="0"/>
          </a:p>
          <a:p>
            <a:pPr lvl="0"/>
            <a:r>
              <a:rPr lang="ar-IQ" sz="2000" dirty="0" smtClean="0"/>
              <a:t>برنامج </a:t>
            </a:r>
            <a:r>
              <a:rPr lang="ar-IQ" sz="2000" dirty="0" err="1" smtClean="0"/>
              <a:t>الاطراف</a:t>
            </a:r>
            <a:r>
              <a:rPr lang="ar-IQ" sz="2000" dirty="0" smtClean="0"/>
              <a:t> الصناعية </a:t>
            </a:r>
            <a:r>
              <a:rPr lang="ar-IQ" sz="2000" dirty="0" err="1" smtClean="0"/>
              <a:t>و</a:t>
            </a:r>
            <a:r>
              <a:rPr lang="ar-IQ" sz="2000" dirty="0" smtClean="0"/>
              <a:t> المساند الطبية  </a:t>
            </a:r>
            <a:endParaRPr lang="en-US" sz="2000"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4000" dirty="0" smtClean="0">
                <a:solidFill>
                  <a:srgbClr val="FF0000"/>
                </a:solidFill>
              </a:rPr>
              <a:t>ماذا نعني بالحوكمة الالكترونية</a:t>
            </a:r>
            <a:endParaRPr lang="ar-IQ" sz="4000" dirty="0">
              <a:solidFill>
                <a:srgbClr val="FF0000"/>
              </a:solidFill>
            </a:endParaRPr>
          </a:p>
        </p:txBody>
      </p:sp>
      <p:sp>
        <p:nvSpPr>
          <p:cNvPr id="3" name="Content Placeholder 2"/>
          <p:cNvSpPr>
            <a:spLocks noGrp="1"/>
          </p:cNvSpPr>
          <p:nvPr>
            <p:ph idx="1"/>
          </p:nvPr>
        </p:nvSpPr>
        <p:spPr/>
        <p:txBody>
          <a:bodyPr/>
          <a:lstStyle/>
          <a:p>
            <a:pPr algn="just"/>
            <a:r>
              <a:rPr lang="ar-IQ" dirty="0"/>
              <a:t>الحوكمة : اسلوب ممارسة السلطة الرشيدة .</a:t>
            </a:r>
            <a:endParaRPr lang="en-US" dirty="0"/>
          </a:p>
          <a:p>
            <a:pPr algn="just"/>
            <a:r>
              <a:rPr lang="ar-IQ" dirty="0" smtClean="0"/>
              <a:t>الحكومة </a:t>
            </a:r>
            <a:r>
              <a:rPr lang="ar-IQ" dirty="0"/>
              <a:t>الالكترونية : استخدام تكنولوجيا المعلومات والاتصالات لتقديم افضل خدمات للمواطن</a:t>
            </a:r>
            <a:endParaRPr lang="en-US" dirty="0"/>
          </a:p>
          <a:p>
            <a:pPr algn="just"/>
            <a:r>
              <a:rPr lang="ar-IQ" dirty="0"/>
              <a:t>الحوكمة الالكترونية : استخدام </a:t>
            </a:r>
            <a:r>
              <a:rPr lang="ar-IQ" dirty="0" smtClean="0"/>
              <a:t>تكنولوجيا </a:t>
            </a:r>
            <a:r>
              <a:rPr lang="ar-IQ" dirty="0"/>
              <a:t>المعلومات والاتصالات لتحسين الاداء الحكومي في تقديم افضل  الخدمات للمواطن من خلال تطبيق مبادئ الحكم الرشيد ( العدل , المساواة , الشفافية , الرقابة , المتابعة )</a:t>
            </a:r>
            <a:endParaRPr lang="en-US" dirty="0"/>
          </a:p>
          <a:p>
            <a:pPr algn="just"/>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b="1" dirty="0" smtClean="0">
                <a:solidFill>
                  <a:srgbClr val="FF0000"/>
                </a:solidFill>
              </a:rPr>
              <a:t/>
            </a:r>
            <a:br>
              <a:rPr lang="ar-IQ" b="1" dirty="0" smtClean="0">
                <a:solidFill>
                  <a:srgbClr val="FF0000"/>
                </a:solidFill>
              </a:rPr>
            </a:br>
            <a:r>
              <a:rPr lang="ar-IQ" b="1" dirty="0" smtClean="0">
                <a:solidFill>
                  <a:srgbClr val="FF0000"/>
                </a:solidFill>
              </a:rPr>
              <a:t>الغرض من تطبيق الحوكمة الالكترونية</a:t>
            </a:r>
            <a:r>
              <a:rPr lang="en-US" b="1" dirty="0" smtClean="0">
                <a:solidFill>
                  <a:srgbClr val="FF0000"/>
                </a:solidFill>
              </a:rPr>
              <a:t/>
            </a:r>
            <a:br>
              <a:rPr lang="en-US" b="1" dirty="0" smtClean="0">
                <a:solidFill>
                  <a:srgbClr val="FF0000"/>
                </a:solidFill>
              </a:rPr>
            </a:br>
            <a:endParaRPr lang="ar-IQ" b="1" dirty="0">
              <a:solidFill>
                <a:srgbClr val="FF0000"/>
              </a:solidFill>
            </a:endParaRPr>
          </a:p>
        </p:txBody>
      </p:sp>
      <p:sp>
        <p:nvSpPr>
          <p:cNvPr id="3" name="Content Placeholder 2"/>
          <p:cNvSpPr>
            <a:spLocks noGrp="1"/>
          </p:cNvSpPr>
          <p:nvPr>
            <p:ph idx="1"/>
          </p:nvPr>
        </p:nvSpPr>
        <p:spPr>
          <a:xfrm>
            <a:off x="457200" y="1714488"/>
            <a:ext cx="8329642" cy="4411675"/>
          </a:xfrm>
        </p:spPr>
        <p:txBody>
          <a:bodyPr>
            <a:normAutofit fontScale="92500" lnSpcReduction="20000"/>
          </a:bodyPr>
          <a:lstStyle/>
          <a:p>
            <a:pPr algn="just"/>
            <a:r>
              <a:rPr lang="ar-IQ" dirty="0" smtClean="0"/>
              <a:t>تحسين </a:t>
            </a:r>
            <a:r>
              <a:rPr lang="ar-IQ" dirty="0"/>
              <a:t>الاداء العام للدولة من خلال الاهتمام بخدمة المواطن ووصول الخدمة اليه وليس العكس اي ان الدولة يجب ان </a:t>
            </a:r>
            <a:r>
              <a:rPr lang="ar-IQ" dirty="0" smtClean="0"/>
              <a:t>تتوقع </a:t>
            </a:r>
            <a:r>
              <a:rPr lang="ar-IQ" dirty="0"/>
              <a:t>الخدمات التي يحتاجها المواطن قبل ان يطلبها بنفسه </a:t>
            </a:r>
            <a:r>
              <a:rPr lang="ar-IQ" dirty="0" smtClean="0"/>
              <a:t>(مايسمى بالخدمات الاستباقية). </a:t>
            </a:r>
            <a:r>
              <a:rPr lang="ar-IQ" dirty="0"/>
              <a:t>ووصول هذه الخدمات الى كافة طبقات الشعب من الفقراء والاغنياء او من الذين لايملكون اي معرفة او المام بالتكنولوجيا في اطار مايسمى الاحتواء المجتمعي . </a:t>
            </a:r>
            <a:endParaRPr lang="ar-IQ" dirty="0" smtClean="0"/>
          </a:p>
          <a:p>
            <a:pPr algn="just"/>
            <a:r>
              <a:rPr lang="ar-IQ" dirty="0" smtClean="0">
                <a:solidFill>
                  <a:srgbClr val="FF0000"/>
                </a:solidFill>
              </a:rPr>
              <a:t>اذ ان الغرض من </a:t>
            </a:r>
            <a:r>
              <a:rPr lang="ar-IQ" dirty="0">
                <a:solidFill>
                  <a:srgbClr val="FF0000"/>
                </a:solidFill>
              </a:rPr>
              <a:t>تطبيق الحوكمة الالكترونية هو لتحسين الاداء العام للدولة من خلال مكافحة الفساد وتحسين </a:t>
            </a:r>
            <a:r>
              <a:rPr lang="ar-IQ" dirty="0" smtClean="0">
                <a:solidFill>
                  <a:srgbClr val="FF0000"/>
                </a:solidFill>
              </a:rPr>
              <a:t>مبدأ </a:t>
            </a:r>
            <a:r>
              <a:rPr lang="ar-IQ" dirty="0">
                <a:solidFill>
                  <a:srgbClr val="FF0000"/>
                </a:solidFill>
              </a:rPr>
              <a:t>الشفافية  </a:t>
            </a:r>
            <a:r>
              <a:rPr lang="ar-IQ" dirty="0"/>
              <a:t>. ان مكافحة الفساد </a:t>
            </a:r>
            <a:r>
              <a:rPr lang="ar-IQ" dirty="0" smtClean="0"/>
              <a:t>سيؤدي الى </a:t>
            </a:r>
            <a:r>
              <a:rPr lang="ar-IQ" dirty="0"/>
              <a:t>تحسين الخدمات عموما وتحسين الشفافية يؤدي الى تعزيز الديمقراطية خصوصا من خلال مشاركة المواطنين في صنع القرار .</a:t>
            </a:r>
            <a:endParaRPr lang="en-US" dirty="0"/>
          </a:p>
          <a:p>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b="1" dirty="0" smtClean="0">
                <a:solidFill>
                  <a:srgbClr val="FF0000"/>
                </a:solidFill>
              </a:rPr>
              <a:t/>
            </a:r>
            <a:br>
              <a:rPr lang="ar-IQ" b="1" dirty="0" smtClean="0">
                <a:solidFill>
                  <a:srgbClr val="FF0000"/>
                </a:solidFill>
              </a:rPr>
            </a:br>
            <a:r>
              <a:rPr lang="ar-IQ" b="1" dirty="0" smtClean="0">
                <a:solidFill>
                  <a:srgbClr val="FF0000"/>
                </a:solidFill>
              </a:rPr>
              <a:t>مشروع الحوكمة يمر بعدة مراحل </a:t>
            </a:r>
            <a:r>
              <a:rPr lang="ar-IQ" dirty="0" smtClean="0">
                <a:solidFill>
                  <a:srgbClr val="FF0000"/>
                </a:solidFill>
              </a:rPr>
              <a:t>:-</a:t>
            </a:r>
            <a:r>
              <a:rPr lang="en-US" dirty="0" smtClean="0">
                <a:solidFill>
                  <a:srgbClr val="FF0000"/>
                </a:solidFill>
              </a:rPr>
              <a:t/>
            </a:r>
            <a:br>
              <a:rPr lang="en-US" dirty="0" smtClean="0">
                <a:solidFill>
                  <a:srgbClr val="FF0000"/>
                </a:solidFill>
              </a:rPr>
            </a:br>
            <a:endParaRPr lang="ar-IQ" dirty="0"/>
          </a:p>
        </p:txBody>
      </p:sp>
      <p:sp>
        <p:nvSpPr>
          <p:cNvPr id="3" name="Content Placeholder 2"/>
          <p:cNvSpPr>
            <a:spLocks noGrp="1"/>
          </p:cNvSpPr>
          <p:nvPr>
            <p:ph idx="1"/>
          </p:nvPr>
        </p:nvSpPr>
        <p:spPr/>
        <p:txBody>
          <a:bodyPr>
            <a:normAutofit fontScale="92500" lnSpcReduction="10000"/>
          </a:bodyPr>
          <a:lstStyle/>
          <a:p>
            <a:pPr>
              <a:buNone/>
            </a:pPr>
            <a:endParaRPr lang="en-US" dirty="0"/>
          </a:p>
          <a:p>
            <a:pPr lvl="0"/>
            <a:r>
              <a:rPr lang="ar-IQ" dirty="0" smtClean="0"/>
              <a:t>ربط  </a:t>
            </a:r>
            <a:r>
              <a:rPr lang="ar-IQ" dirty="0"/>
              <a:t>الوزارة مع دوائرها الكترونيا بشبكة داخلية</a:t>
            </a:r>
            <a:endParaRPr lang="en-US" dirty="0"/>
          </a:p>
          <a:p>
            <a:pPr lvl="0"/>
            <a:r>
              <a:rPr lang="ar-IQ" dirty="0"/>
              <a:t>ربط الوزارات مع بعضها البعض </a:t>
            </a:r>
            <a:endParaRPr lang="en-US" dirty="0"/>
          </a:p>
          <a:p>
            <a:pPr lvl="0"/>
            <a:r>
              <a:rPr lang="ar-IQ" dirty="0"/>
              <a:t>انجاز معاملات المواطنين عن طريق البوابة الالكترونية</a:t>
            </a:r>
            <a:endParaRPr lang="en-US" dirty="0"/>
          </a:p>
          <a:p>
            <a:pPr algn="just">
              <a:buNone/>
            </a:pPr>
            <a:r>
              <a:rPr lang="ar-IQ" dirty="0" smtClean="0"/>
              <a:t>  حيث </a:t>
            </a:r>
            <a:r>
              <a:rPr lang="ar-IQ" dirty="0"/>
              <a:t>من </a:t>
            </a:r>
            <a:r>
              <a:rPr lang="ar-IQ" dirty="0" smtClean="0"/>
              <a:t>المؤمل </a:t>
            </a:r>
            <a:r>
              <a:rPr lang="ar-IQ" dirty="0"/>
              <a:t>بعد الانتهاء من تطبيق برنامج الحوكمة يستطيع المواطن ان يقدم معاملته من اي مكان بمجرد وجود حاسبة </a:t>
            </a:r>
            <a:r>
              <a:rPr lang="ar-IQ" dirty="0" smtClean="0"/>
              <a:t>وانترنيت </a:t>
            </a:r>
            <a:r>
              <a:rPr lang="ar-IQ" dirty="0"/>
              <a:t>بدون الحاجة للذهاب والمراجعة وهذا مايسمى بخدمات النافذة الواحدة امثال التقديم للجواز , استمارة الحج , توزيع الاطباء . </a:t>
            </a:r>
            <a:endParaRPr lang="en-US" dirty="0"/>
          </a:p>
          <a:p>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b="1" dirty="0" smtClean="0">
                <a:solidFill>
                  <a:srgbClr val="FF0000"/>
                </a:solidFill>
              </a:rPr>
              <a:t>القمة الالفية والحوكمة الالكترونية</a:t>
            </a:r>
            <a:r>
              <a:rPr lang="en-US" dirty="0" smtClean="0"/>
              <a:t/>
            </a:r>
            <a:br>
              <a:rPr lang="en-US" dirty="0" smtClean="0"/>
            </a:br>
            <a:endParaRPr lang="ar-IQ" dirty="0"/>
          </a:p>
        </p:txBody>
      </p:sp>
      <p:sp>
        <p:nvSpPr>
          <p:cNvPr id="3" name="Content Placeholder 2"/>
          <p:cNvSpPr>
            <a:spLocks noGrp="1"/>
          </p:cNvSpPr>
          <p:nvPr>
            <p:ph idx="1"/>
          </p:nvPr>
        </p:nvSpPr>
        <p:spPr/>
        <p:txBody>
          <a:bodyPr>
            <a:normAutofit fontScale="92500" lnSpcReduction="10000"/>
          </a:bodyPr>
          <a:lstStyle/>
          <a:p>
            <a:pPr algn="just"/>
            <a:r>
              <a:rPr lang="ar-IQ" dirty="0" smtClean="0"/>
              <a:t>برزت </a:t>
            </a:r>
            <a:r>
              <a:rPr lang="ar-IQ" dirty="0"/>
              <a:t>الحوكمة الالكترونية في قمة الالفية عندما تبين ان تكنولوجيا المعلومات والاتصالات تدعم الحكومات الوطنية للوصول للاهداف الانمائية من خلال تعزيز ركائز الحكم الرشيد </a:t>
            </a:r>
            <a:endParaRPr lang="en-US" dirty="0"/>
          </a:p>
          <a:p>
            <a:pPr>
              <a:buNone/>
            </a:pPr>
            <a:r>
              <a:rPr lang="ar-IQ" b="1" dirty="0">
                <a:solidFill>
                  <a:srgbClr val="FF0000"/>
                </a:solidFill>
              </a:rPr>
              <a:t>الاهداف </a:t>
            </a:r>
            <a:r>
              <a:rPr lang="ar-IQ" b="1" dirty="0" smtClean="0">
                <a:solidFill>
                  <a:srgbClr val="FF0000"/>
                </a:solidFill>
              </a:rPr>
              <a:t>الانمائية :</a:t>
            </a:r>
            <a:endParaRPr lang="en-US" b="1" dirty="0">
              <a:solidFill>
                <a:srgbClr val="FF0000"/>
              </a:solidFill>
            </a:endParaRPr>
          </a:p>
          <a:p>
            <a:pPr lvl="0"/>
            <a:r>
              <a:rPr lang="ar-IQ" dirty="0"/>
              <a:t>تقليل وفيات الاطفال</a:t>
            </a:r>
            <a:endParaRPr lang="en-US" dirty="0"/>
          </a:p>
          <a:p>
            <a:pPr lvl="0"/>
            <a:r>
              <a:rPr lang="ar-IQ" dirty="0"/>
              <a:t>رعاية الامهات الحوامل</a:t>
            </a:r>
            <a:endParaRPr lang="en-US" dirty="0"/>
          </a:p>
          <a:p>
            <a:pPr lvl="0"/>
            <a:r>
              <a:rPr lang="ar-IQ" dirty="0"/>
              <a:t>القضاء على الفقر</a:t>
            </a:r>
            <a:endParaRPr lang="en-US" dirty="0"/>
          </a:p>
          <a:p>
            <a:pPr lvl="0"/>
            <a:r>
              <a:rPr lang="ar-IQ" dirty="0"/>
              <a:t>القضاء على امية الاطفال</a:t>
            </a:r>
            <a:endParaRPr lang="en-US" dirty="0"/>
          </a:p>
          <a:p>
            <a:pPr lvl="0"/>
            <a:r>
              <a:rPr lang="ar-IQ" dirty="0"/>
              <a:t>القضاء على مرض نقص المناعة المكتسبة ( الايدز)</a:t>
            </a:r>
            <a:endParaRPr lang="en-US" dirty="0"/>
          </a:p>
          <a:p>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p:spPr>
        <p:txBody>
          <a:bodyPr>
            <a:normAutofit fontScale="90000"/>
          </a:bodyPr>
          <a:lstStyle/>
          <a:p>
            <a:r>
              <a:rPr lang="ar-IQ" sz="2700" b="1" dirty="0" smtClean="0">
                <a:solidFill>
                  <a:srgbClr val="FF0000"/>
                </a:solidFill>
              </a:rPr>
              <a:t/>
            </a:r>
            <a:br>
              <a:rPr lang="ar-IQ" sz="2700" b="1" dirty="0" smtClean="0">
                <a:solidFill>
                  <a:srgbClr val="FF0000"/>
                </a:solidFill>
              </a:rPr>
            </a:br>
            <a:r>
              <a:rPr lang="ar-IQ" sz="2700" b="1" dirty="0">
                <a:solidFill>
                  <a:srgbClr val="FF0000"/>
                </a:solidFill>
              </a:rPr>
              <a:t/>
            </a:r>
            <a:br>
              <a:rPr lang="ar-IQ" sz="2700" b="1" dirty="0">
                <a:solidFill>
                  <a:srgbClr val="FF0000"/>
                </a:solidFill>
              </a:rPr>
            </a:br>
            <a:r>
              <a:rPr lang="ar-IQ" sz="2700" b="1" dirty="0" smtClean="0">
                <a:solidFill>
                  <a:srgbClr val="FF0000"/>
                </a:solidFill>
              </a:rPr>
              <a:t/>
            </a:r>
            <a:br>
              <a:rPr lang="ar-IQ" sz="2700" b="1" dirty="0" smtClean="0">
                <a:solidFill>
                  <a:srgbClr val="FF0000"/>
                </a:solidFill>
              </a:rPr>
            </a:br>
            <a:r>
              <a:rPr lang="ar-IQ" sz="3600" b="1" dirty="0" smtClean="0">
                <a:solidFill>
                  <a:srgbClr val="FF0000"/>
                </a:solidFill>
              </a:rPr>
              <a:t>العوامل الاساسية لنجاح الحكومة الالكترونية حسب تعريف الامم المتحدة</a:t>
            </a:r>
            <a:r>
              <a:rPr lang="en-US" sz="3600" dirty="0" smtClean="0"/>
              <a:t/>
            </a:r>
            <a:br>
              <a:rPr lang="en-US" sz="3600" dirty="0" smtClean="0"/>
            </a:br>
            <a:endParaRPr lang="ar-IQ" sz="3600" dirty="0"/>
          </a:p>
        </p:txBody>
      </p:sp>
      <p:sp>
        <p:nvSpPr>
          <p:cNvPr id="3" name="Content Placeholder 2"/>
          <p:cNvSpPr>
            <a:spLocks noGrp="1"/>
          </p:cNvSpPr>
          <p:nvPr>
            <p:ph idx="1"/>
          </p:nvPr>
        </p:nvSpPr>
        <p:spPr>
          <a:xfrm>
            <a:off x="457200" y="2143116"/>
            <a:ext cx="8329642" cy="3983047"/>
          </a:xfrm>
        </p:spPr>
        <p:txBody>
          <a:bodyPr>
            <a:normAutofit/>
          </a:bodyPr>
          <a:lstStyle/>
          <a:p>
            <a:pPr lvl="0"/>
            <a:r>
              <a:rPr lang="ar-IQ" dirty="0" smtClean="0"/>
              <a:t>موقع </a:t>
            </a:r>
            <a:r>
              <a:rPr lang="ar-IQ" dirty="0"/>
              <a:t>الحكومة الالكترونية على شبكة </a:t>
            </a:r>
            <a:r>
              <a:rPr lang="ar-IQ" dirty="0" smtClean="0"/>
              <a:t>الانترنيت.</a:t>
            </a:r>
            <a:endParaRPr lang="en-US" dirty="0"/>
          </a:p>
          <a:p>
            <a:pPr lvl="0"/>
            <a:r>
              <a:rPr lang="ar-IQ" dirty="0"/>
              <a:t>البنى التحتية </a:t>
            </a:r>
            <a:r>
              <a:rPr lang="ar-IQ" dirty="0" smtClean="0"/>
              <a:t>للاتصالات.</a:t>
            </a:r>
            <a:endParaRPr lang="en-US" dirty="0"/>
          </a:p>
          <a:p>
            <a:pPr algn="just"/>
            <a:r>
              <a:rPr lang="ar-IQ" dirty="0" smtClean="0"/>
              <a:t>  راس </a:t>
            </a:r>
            <a:r>
              <a:rPr lang="ar-IQ" dirty="0"/>
              <a:t>المال </a:t>
            </a:r>
            <a:r>
              <a:rPr lang="ar-IQ" dirty="0" smtClean="0"/>
              <a:t>البشري .</a:t>
            </a:r>
          </a:p>
          <a:p>
            <a:pPr lvl="0"/>
            <a:endParaRPr lang="en-US" dirty="0"/>
          </a:p>
          <a:p>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ar-IQ" sz="4000" dirty="0" smtClean="0"/>
              <a:t/>
            </a:r>
            <a:br>
              <a:rPr lang="ar-IQ" sz="4000" dirty="0" smtClean="0"/>
            </a:br>
            <a:r>
              <a:rPr lang="ar-IQ" sz="4000" dirty="0"/>
              <a:t/>
            </a:r>
            <a:br>
              <a:rPr lang="ar-IQ" sz="4000" dirty="0"/>
            </a:br>
            <a:r>
              <a:rPr lang="ar-IQ" sz="4000" dirty="0" smtClean="0">
                <a:solidFill>
                  <a:srgbClr val="FF0000"/>
                </a:solidFill>
              </a:rPr>
              <a:t>كيف نشجع المواطن على استخدام الحكومة الالكترونية</a:t>
            </a:r>
            <a:r>
              <a:rPr lang="en-US" dirty="0" smtClean="0"/>
              <a:t/>
            </a:r>
            <a:br>
              <a:rPr lang="en-US" dirty="0" smtClean="0"/>
            </a:br>
            <a:endParaRPr lang="ar-IQ" dirty="0"/>
          </a:p>
        </p:txBody>
      </p:sp>
      <p:sp>
        <p:nvSpPr>
          <p:cNvPr id="3" name="Content Placeholder 2"/>
          <p:cNvSpPr>
            <a:spLocks noGrp="1"/>
          </p:cNvSpPr>
          <p:nvPr>
            <p:ph idx="1"/>
          </p:nvPr>
        </p:nvSpPr>
        <p:spPr/>
        <p:txBody>
          <a:bodyPr>
            <a:normAutofit lnSpcReduction="10000"/>
          </a:bodyPr>
          <a:lstStyle/>
          <a:p>
            <a:r>
              <a:rPr lang="ar-IQ" dirty="0" smtClean="0"/>
              <a:t>تقليل </a:t>
            </a:r>
            <a:r>
              <a:rPr lang="ar-IQ" dirty="0"/>
              <a:t>كلف استخدام شبكات </a:t>
            </a:r>
            <a:r>
              <a:rPr lang="ar-IQ" dirty="0" smtClean="0"/>
              <a:t>الانترنيت </a:t>
            </a:r>
          </a:p>
          <a:p>
            <a:r>
              <a:rPr lang="ar-IQ" dirty="0" smtClean="0"/>
              <a:t>زيادات حزمة الشبكات وسرعتها في نقل البيانات</a:t>
            </a:r>
            <a:endParaRPr lang="en-US" dirty="0" smtClean="0"/>
          </a:p>
          <a:p>
            <a:pPr lvl="0"/>
            <a:r>
              <a:rPr lang="ar-IQ" dirty="0" smtClean="0"/>
              <a:t>المنافسة </a:t>
            </a:r>
            <a:r>
              <a:rPr lang="ar-IQ" dirty="0"/>
              <a:t>في قطاع </a:t>
            </a:r>
            <a:r>
              <a:rPr lang="ar-IQ" dirty="0" smtClean="0"/>
              <a:t>الاتصالات</a:t>
            </a:r>
          </a:p>
          <a:p>
            <a:pPr lvl="0">
              <a:buNone/>
            </a:pPr>
            <a:r>
              <a:rPr lang="ar-IQ" dirty="0" smtClean="0"/>
              <a:t>   في بداية مشوار الحكومة الاكترونية الدول تسعى الى تسهيل عرض المعلومات والوصول اليها ويعتبر هذا ابسط انواع التطبيقات التي تنشر على المواقع الالكترونية ثم يتم تقديم جزء من الخدمات للمواطنين باستخدام المواقع الالكترونية بحيث يمكن انجاز جزء او كل الخدمة الكترونيا       (</a:t>
            </a:r>
            <a:r>
              <a:rPr lang="ar-IQ" dirty="0" smtClean="0">
                <a:solidFill>
                  <a:schemeClr val="accent1"/>
                </a:solidFill>
              </a:rPr>
              <a:t>مراحل نظام توزيع الاطباء </a:t>
            </a:r>
            <a:r>
              <a:rPr lang="ar-IQ" dirty="0" smtClean="0"/>
              <a:t>)</a:t>
            </a:r>
            <a:endParaRPr lang="en-US" dirty="0"/>
          </a:p>
          <a:p>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b="1" dirty="0" smtClean="0">
                <a:solidFill>
                  <a:srgbClr val="FF0000"/>
                </a:solidFill>
              </a:rPr>
              <a:t>مراحل تطبيق الحكومة الالكترونية </a:t>
            </a:r>
            <a:r>
              <a:rPr lang="en-US" dirty="0" smtClean="0"/>
              <a:t/>
            </a:r>
            <a:br>
              <a:rPr lang="en-US" dirty="0" smtClean="0"/>
            </a:br>
            <a:endParaRPr lang="ar-IQ" dirty="0"/>
          </a:p>
        </p:txBody>
      </p:sp>
      <p:sp>
        <p:nvSpPr>
          <p:cNvPr id="3" name="Content Placeholder 2"/>
          <p:cNvSpPr>
            <a:spLocks noGrp="1"/>
          </p:cNvSpPr>
          <p:nvPr>
            <p:ph idx="1"/>
          </p:nvPr>
        </p:nvSpPr>
        <p:spPr/>
        <p:txBody>
          <a:bodyPr>
            <a:normAutofit lnSpcReduction="10000"/>
          </a:bodyPr>
          <a:lstStyle/>
          <a:p>
            <a:pPr lvl="0" algn="just"/>
            <a:r>
              <a:rPr lang="ar-IQ" b="1" dirty="0" smtClean="0">
                <a:solidFill>
                  <a:srgbClr val="FF0000"/>
                </a:solidFill>
              </a:rPr>
              <a:t>التحول</a:t>
            </a:r>
            <a:r>
              <a:rPr lang="ar-IQ" dirty="0" smtClean="0"/>
              <a:t> </a:t>
            </a:r>
            <a:r>
              <a:rPr lang="ar-IQ" dirty="0"/>
              <a:t>: جعل بيانات الحكومة متاحة على موقعها الالكتروني خاصة القانونية والادارية والثقافية .....</a:t>
            </a:r>
            <a:endParaRPr lang="en-US" dirty="0"/>
          </a:p>
          <a:p>
            <a:pPr lvl="0" algn="just"/>
            <a:r>
              <a:rPr lang="ar-IQ" b="1" dirty="0">
                <a:solidFill>
                  <a:srgbClr val="FF0000"/>
                </a:solidFill>
              </a:rPr>
              <a:t>التفاعل</a:t>
            </a:r>
            <a:r>
              <a:rPr lang="ar-IQ" dirty="0"/>
              <a:t> : استقبال الاتصالات والاستفسارات من المواطنين وقطاع الاعمال من خلال المواقع الالكترونية</a:t>
            </a:r>
            <a:endParaRPr lang="en-US" dirty="0"/>
          </a:p>
          <a:p>
            <a:pPr lvl="0" algn="just"/>
            <a:r>
              <a:rPr lang="ar-IQ" b="1" dirty="0">
                <a:solidFill>
                  <a:srgbClr val="FF0000"/>
                </a:solidFill>
              </a:rPr>
              <a:t>التعامل</a:t>
            </a:r>
            <a:r>
              <a:rPr lang="ar-IQ" dirty="0"/>
              <a:t> : يتم تبادل الخدمات بين الوزارات والمواطنين من خلال شبكة </a:t>
            </a:r>
            <a:r>
              <a:rPr lang="ar-IQ" dirty="0" smtClean="0"/>
              <a:t>الانترنيت</a:t>
            </a:r>
            <a:endParaRPr lang="en-US" dirty="0"/>
          </a:p>
          <a:p>
            <a:pPr lvl="0" algn="just"/>
            <a:r>
              <a:rPr lang="ar-IQ" b="1" dirty="0">
                <a:solidFill>
                  <a:srgbClr val="FF0000"/>
                </a:solidFill>
              </a:rPr>
              <a:t>التكامل</a:t>
            </a:r>
            <a:r>
              <a:rPr lang="ar-IQ" dirty="0"/>
              <a:t> : تنتظم الوزارات كلها في موقع واحد يسمى بوابة ( </a:t>
            </a:r>
            <a:r>
              <a:rPr lang="en-US" dirty="0">
                <a:solidFill>
                  <a:schemeClr val="accent1"/>
                </a:solidFill>
              </a:rPr>
              <a:t>portal</a:t>
            </a:r>
            <a:r>
              <a:rPr lang="ar-IQ" dirty="0"/>
              <a:t>)  لتقديم الخدمات بشكل متكامل للمواطنين او ما يسمى بالنافذة الواحدة . </a:t>
            </a:r>
            <a:endParaRPr lang="en-US" dirty="0"/>
          </a:p>
          <a:p>
            <a:pPr algn="just"/>
            <a:endParaRPr lang="ar-IQ"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b="1" dirty="0">
                <a:solidFill>
                  <a:srgbClr val="FF0000"/>
                </a:solidFill>
              </a:rPr>
              <a:t/>
            </a:r>
            <a:br>
              <a:rPr lang="ar-IQ" b="1" dirty="0">
                <a:solidFill>
                  <a:srgbClr val="FF0000"/>
                </a:solidFill>
              </a:rPr>
            </a:br>
            <a:r>
              <a:rPr lang="ar-IQ" b="1" dirty="0" smtClean="0">
                <a:solidFill>
                  <a:srgbClr val="FF0000"/>
                </a:solidFill>
              </a:rPr>
              <a:t>العراق والحكومة الالكترونية</a:t>
            </a:r>
            <a:r>
              <a:rPr lang="en-US" dirty="0" smtClean="0"/>
              <a:t/>
            </a:r>
            <a:br>
              <a:rPr lang="en-US" dirty="0" smtClean="0"/>
            </a:br>
            <a:endParaRPr lang="ar-IQ" dirty="0"/>
          </a:p>
        </p:txBody>
      </p:sp>
      <p:sp>
        <p:nvSpPr>
          <p:cNvPr id="3" name="Content Placeholder 2"/>
          <p:cNvSpPr>
            <a:spLocks noGrp="1"/>
          </p:cNvSpPr>
          <p:nvPr>
            <p:ph idx="1"/>
          </p:nvPr>
        </p:nvSpPr>
        <p:spPr/>
        <p:txBody>
          <a:bodyPr>
            <a:normAutofit lnSpcReduction="10000"/>
          </a:bodyPr>
          <a:lstStyle/>
          <a:p>
            <a:pPr algn="just"/>
            <a:r>
              <a:rPr lang="ar-IQ" dirty="0" smtClean="0"/>
              <a:t>العراق </a:t>
            </a:r>
            <a:r>
              <a:rPr lang="ar-IQ" dirty="0"/>
              <a:t>تاخر كثيرا عن دول المنطقة في بناء الحكومة الالكترونيةوذلك لعدة اسباب :</a:t>
            </a:r>
            <a:endParaRPr lang="en-US" dirty="0"/>
          </a:p>
          <a:p>
            <a:pPr lvl="0" algn="just"/>
            <a:r>
              <a:rPr lang="ar-IQ" dirty="0"/>
              <a:t>الظرف الامني</a:t>
            </a:r>
            <a:endParaRPr lang="en-US" dirty="0"/>
          </a:p>
          <a:p>
            <a:pPr lvl="0" algn="just"/>
            <a:r>
              <a:rPr lang="ar-IQ" dirty="0"/>
              <a:t>عدم توفر البنى التحتية</a:t>
            </a:r>
            <a:endParaRPr lang="en-US" dirty="0"/>
          </a:p>
          <a:p>
            <a:pPr lvl="0" algn="just"/>
            <a:r>
              <a:rPr lang="ar-IQ" dirty="0"/>
              <a:t>الاستقرار السياسي</a:t>
            </a:r>
            <a:endParaRPr lang="en-US" dirty="0"/>
          </a:p>
          <a:p>
            <a:pPr lvl="0" algn="just"/>
            <a:r>
              <a:rPr lang="ar-IQ" dirty="0"/>
              <a:t>الفساد الاداري والمالي</a:t>
            </a:r>
            <a:endParaRPr lang="en-US" dirty="0"/>
          </a:p>
          <a:p>
            <a:pPr lvl="0" algn="just"/>
            <a:r>
              <a:rPr lang="ar-IQ" dirty="0"/>
              <a:t>الفترة التي تم فيها بناء الحكومة الالكترونية</a:t>
            </a:r>
            <a:endParaRPr lang="en-US" dirty="0"/>
          </a:p>
          <a:p>
            <a:pPr lvl="0" algn="just"/>
            <a:r>
              <a:rPr lang="ar-IQ" dirty="0"/>
              <a:t>نقص القوانين والتشريعات</a:t>
            </a:r>
            <a:endParaRPr lang="en-US" dirty="0"/>
          </a:p>
          <a:p>
            <a:pPr algn="just"/>
            <a:endParaRPr lang="ar-IQ"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561</Words>
  <Application>Microsoft Office PowerPoint</Application>
  <PresentationFormat>عرض على الشاشة (3:4)‏</PresentationFormat>
  <Paragraphs>82</Paragraphs>
  <Slides>14</Slides>
  <Notes>1</Notes>
  <HiddenSlides>0</HiddenSlides>
  <MMClips>0</MMClips>
  <ScaleCrop>false</ScaleCrop>
  <HeadingPairs>
    <vt:vector size="4" baseType="variant">
      <vt:variant>
        <vt:lpstr>سمة</vt:lpstr>
      </vt:variant>
      <vt:variant>
        <vt:i4>1</vt:i4>
      </vt:variant>
      <vt:variant>
        <vt:lpstr>عناوين الشرائح</vt:lpstr>
      </vt:variant>
      <vt:variant>
        <vt:i4>14</vt:i4>
      </vt:variant>
    </vt:vector>
  </HeadingPairs>
  <TitlesOfParts>
    <vt:vector size="15" baseType="lpstr">
      <vt:lpstr>Office Theme</vt:lpstr>
      <vt:lpstr>الشريحة 1</vt:lpstr>
      <vt:lpstr>ماذا نعني بالحوكمة الالكترونية</vt:lpstr>
      <vt:lpstr> الغرض من تطبيق الحوكمة الالكترونية </vt:lpstr>
      <vt:lpstr> مشروع الحوكمة يمر بعدة مراحل :- </vt:lpstr>
      <vt:lpstr>القمة الالفية والحوكمة الالكترونية </vt:lpstr>
      <vt:lpstr>   العوامل الاساسية لنجاح الحكومة الالكترونية حسب تعريف الامم المتحدة </vt:lpstr>
      <vt:lpstr>  كيف نشجع المواطن على استخدام الحكومة الالكترونية </vt:lpstr>
      <vt:lpstr>مراحل تطبيق الحكومة الالكترونية  </vt:lpstr>
      <vt:lpstr> العراق والحكومة الالكترونية </vt:lpstr>
      <vt:lpstr>الشريحة 10</vt:lpstr>
      <vt:lpstr>الشريحة 11</vt:lpstr>
      <vt:lpstr>الشريحة 12</vt:lpstr>
      <vt:lpstr>الشريحة 13</vt:lpstr>
      <vt:lpstr>الشريحة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ABO ZAHRAA</dc:creator>
  <cp:lastModifiedBy>samermuzher</cp:lastModifiedBy>
  <cp:revision>43</cp:revision>
  <dcterms:created xsi:type="dcterms:W3CDTF">2014-03-11T05:12:45Z</dcterms:created>
  <dcterms:modified xsi:type="dcterms:W3CDTF">2017-10-16T05:24:59Z</dcterms:modified>
</cp:coreProperties>
</file>